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Lato-regular.fntdata"/><Relationship Id="rId18" Type="http://schemas.openxmlformats.org/officeDocument/2006/relationships/font" Target="fonts/Raleway-bold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84e12bf2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84e12bf2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84e12bf2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84e12bf2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84e12bf2a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84e12bf2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84e12bf2a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84e12bf2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84e12bf2a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84e12bf2a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84e12bf2a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84e12bf2a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84e12bf2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84e12bf2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84e12bf2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84e12bf2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0.png"/><Relationship Id="rId13" Type="http://schemas.openxmlformats.org/officeDocument/2006/relationships/image" Target="../media/image2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9" Type="http://schemas.openxmlformats.org/officeDocument/2006/relationships/image" Target="../media/image7.png"/><Relationship Id="rId15" Type="http://schemas.openxmlformats.org/officeDocument/2006/relationships/image" Target="../media/image4.jpg"/><Relationship Id="rId14" Type="http://schemas.openxmlformats.org/officeDocument/2006/relationships/image" Target="../media/image3.jp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Turtlebot Autorace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848202" y="21413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JRL301 </a:t>
            </a:r>
            <a:endParaRPr i="1"/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4356575" y="2830375"/>
            <a:ext cx="36324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Abhay Saxena          2016MT60648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Diptangshu Sen       2016ME10224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Dhruv Talwar          2016ME10670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729625" y="522950"/>
            <a:ext cx="7143300" cy="8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727952" y="15891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/>
              <a:t>Manoeuvring </a:t>
            </a:r>
            <a:r>
              <a:rPr i="1" lang="en" sz="1800"/>
              <a:t> a Turtlebot along a closed circuit implementing the following:</a:t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Lane Detection</a:t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Smooth Negotiation of turns</a:t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Identifying and obeying of traffic signals</a:t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Stopping at toll gate</a:t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Manoeuvring</a:t>
            </a:r>
            <a:r>
              <a:rPr i="1" lang="en" sz="1800"/>
              <a:t> in and out of parking spaces</a:t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i="1" lang="en" sz="1800"/>
              <a:t>Navigation through a closed tunnel</a:t>
            </a:r>
            <a:endParaRPr i="1" sz="1800"/>
          </a:p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ctrTitle"/>
          </p:nvPr>
        </p:nvSpPr>
        <p:spPr>
          <a:xfrm>
            <a:off x="627725" y="479725"/>
            <a:ext cx="7688100" cy="9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of Code</a:t>
            </a:r>
            <a:endParaRPr/>
          </a:p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146575" y="1371225"/>
            <a:ext cx="8794500" cy="3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Autorace Arena Initiated; Subtasks Spawned; Camera Calibrated </a:t>
            </a:r>
            <a:endParaRPr i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4 categories of nodes: Camera Calibration; Core Controller; Detection; Control</a:t>
            </a:r>
            <a:endParaRPr i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6 modes: Idle, Lane following, Traffic Signal, Parking, Level Crossing, Tunnel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75" y="288475"/>
            <a:ext cx="7836600" cy="439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725" y="348400"/>
            <a:ext cx="7688100" cy="435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5">
            <a:alphaModFix/>
          </a:blip>
          <a:srcRect b="17547" l="29120" r="5894" t="19760"/>
          <a:stretch/>
        </p:blipFill>
        <p:spPr>
          <a:xfrm>
            <a:off x="627725" y="288475"/>
            <a:ext cx="7688100" cy="461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6">
            <a:alphaModFix/>
          </a:blip>
          <a:srcRect b="13126" l="28817" r="42272" t="48749"/>
          <a:stretch/>
        </p:blipFill>
        <p:spPr>
          <a:xfrm>
            <a:off x="806525" y="265313"/>
            <a:ext cx="7156151" cy="461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 rotWithShape="1">
          <a:blip r:embed="rId7">
            <a:alphaModFix/>
          </a:blip>
          <a:srcRect b="19108" l="33828" r="11758" t="18953"/>
          <a:stretch/>
        </p:blipFill>
        <p:spPr>
          <a:xfrm>
            <a:off x="1125188" y="288475"/>
            <a:ext cx="6693164" cy="461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6525" y="288475"/>
            <a:ext cx="7255100" cy="461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9">
            <a:alphaModFix/>
          </a:blip>
          <a:srcRect b="19690" l="52198" r="0" t="6866"/>
          <a:stretch/>
        </p:blipFill>
        <p:spPr>
          <a:xfrm>
            <a:off x="1125200" y="393938"/>
            <a:ext cx="6006550" cy="43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10">
            <a:alphaModFix/>
          </a:blip>
          <a:srcRect b="27662" l="57574" r="0" t="4255"/>
          <a:stretch/>
        </p:blipFill>
        <p:spPr>
          <a:xfrm>
            <a:off x="1125200" y="348400"/>
            <a:ext cx="6108250" cy="439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11">
            <a:alphaModFix/>
          </a:blip>
          <a:srcRect b="15218" l="56557" r="20902" t="37680"/>
          <a:stretch/>
        </p:blipFill>
        <p:spPr>
          <a:xfrm>
            <a:off x="1314100" y="315613"/>
            <a:ext cx="4684350" cy="44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12">
            <a:alphaModFix/>
          </a:blip>
          <a:srcRect b="23495" l="47890" r="1345" t="4255"/>
          <a:stretch/>
        </p:blipFill>
        <p:spPr>
          <a:xfrm>
            <a:off x="1393250" y="315625"/>
            <a:ext cx="5085478" cy="461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393250" y="348400"/>
            <a:ext cx="5169111" cy="455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351438" y="246200"/>
            <a:ext cx="5169100" cy="4697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595238" y="395738"/>
            <a:ext cx="5753083" cy="4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7650" y="572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Lane Detection</a:t>
            </a:r>
            <a:endParaRPr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 </a:t>
            </a:r>
            <a:endParaRPr sz="3600"/>
          </a:p>
        </p:txBody>
      </p:sp>
      <p:sp>
        <p:nvSpPr>
          <p:cNvPr id="123" name="Google Shape;12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838000" y="1605350"/>
            <a:ext cx="7200900" cy="2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i="1" lang="en" sz="1800">
                <a:latin typeface="Lato"/>
                <a:ea typeface="Lato"/>
                <a:cs typeface="Lato"/>
                <a:sym typeface="Lato"/>
              </a:rPr>
              <a:t>HSV coding of image</a:t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i="1" lang="en" sz="1800">
                <a:latin typeface="Lato"/>
                <a:ea typeface="Lato"/>
                <a:cs typeface="Lato"/>
                <a:sym typeface="Lato"/>
              </a:rPr>
              <a:t>Threshold detection of yellow and white colours</a:t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i="1" lang="en" sz="1800">
                <a:latin typeface="Lato"/>
                <a:ea typeface="Lato"/>
                <a:cs typeface="Lato"/>
                <a:sym typeface="Lato"/>
              </a:rPr>
              <a:t>Straight lanes traversed through the middle </a:t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i="1" lang="en" sz="1800">
                <a:latin typeface="Lato"/>
                <a:ea typeface="Lato"/>
                <a:cs typeface="Lato"/>
                <a:sym typeface="Lato"/>
              </a:rPr>
              <a:t>Turns negotiated by projecting local motion path as a quadratic polynomial which is tangent to straight lane segments</a:t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Lato"/>
                <a:ea typeface="Lato"/>
                <a:cs typeface="Lato"/>
                <a:sym typeface="Lato"/>
              </a:rPr>
              <a:t>Broad Areas: Vision</a:t>
            </a:r>
            <a:endParaRPr i="1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type="title"/>
          </p:nvPr>
        </p:nvSpPr>
        <p:spPr>
          <a:xfrm>
            <a:off x="636175" y="532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</a:t>
            </a:r>
            <a:r>
              <a:rPr lang="en"/>
              <a:t> Traffic Signals</a:t>
            </a:r>
            <a:endParaRPr/>
          </a:p>
        </p:txBody>
      </p:sp>
      <p:sp>
        <p:nvSpPr>
          <p:cNvPr id="130" name="Google Shape;130;p17"/>
          <p:cNvSpPr txBox="1"/>
          <p:nvPr>
            <p:ph idx="1" type="body"/>
          </p:nvPr>
        </p:nvSpPr>
        <p:spPr>
          <a:xfrm>
            <a:off x="317150" y="18867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3 traffic signal colours primarily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Colour of signal identified by HSV thresholding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Turtlebot stops when signal is red, and then continues on green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Camera sampling rate imposes restriction on max speed of turtlebot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At high speeds, large range of “blindness”, undesirable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Bot worked well upto speed of 0.2 m/s.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title"/>
          </p:nvPr>
        </p:nvSpPr>
        <p:spPr>
          <a:xfrm>
            <a:off x="729450" y="6124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</a:t>
            </a:r>
            <a:r>
              <a:rPr lang="en"/>
              <a:t>manoeuvre</a:t>
            </a:r>
            <a:endParaRPr/>
          </a:p>
        </p:txBody>
      </p:sp>
      <p:sp>
        <p:nvSpPr>
          <p:cNvPr id="137" name="Google Shape;137;p18"/>
          <p:cNvSpPr txBox="1"/>
          <p:nvPr>
            <p:ph idx="1" type="body"/>
          </p:nvPr>
        </p:nvSpPr>
        <p:spPr>
          <a:xfrm>
            <a:off x="655000" y="1681675"/>
            <a:ext cx="6360600" cy="11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Searching Parking Sign (SIFT)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Searching Parking Point Dashed Line (Hough Transform)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Searching for Non-Reserved Parking Area 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Parking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800">
                <a:latin typeface="Open Sans"/>
                <a:ea typeface="Open Sans"/>
                <a:cs typeface="Open Sans"/>
                <a:sym typeface="Open Sans"/>
              </a:rPr>
              <a:t>Broad Areas : Vision, Control, ROS</a:t>
            </a:r>
            <a:endParaRPr i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8"/>
          <p:cNvSpPr/>
          <p:nvPr/>
        </p:nvSpPr>
        <p:spPr>
          <a:xfrm rot="10800000">
            <a:off x="5562650" y="1147450"/>
            <a:ext cx="1961400" cy="20607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title"/>
          </p:nvPr>
        </p:nvSpPr>
        <p:spPr>
          <a:xfrm>
            <a:off x="727650" y="599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Crossing</a:t>
            </a:r>
            <a:endParaRPr/>
          </a:p>
        </p:txBody>
      </p:sp>
      <p:sp>
        <p:nvSpPr>
          <p:cNvPr id="145" name="Google Shape;145;p19"/>
          <p:cNvSpPr txBox="1"/>
          <p:nvPr>
            <p:ph idx="1" type="body"/>
          </p:nvPr>
        </p:nvSpPr>
        <p:spPr>
          <a:xfrm>
            <a:off x="881400" y="1412050"/>
            <a:ext cx="8262600" cy="3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States of Level Crossing-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Searching Stop Sign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Searching Level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Watching level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Stop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Pass Level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pen Sans"/>
              <a:buAutoNum type="arabicPeriod"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Searching Stop Sign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700">
                <a:latin typeface="Open Sans"/>
                <a:ea typeface="Open Sans"/>
                <a:cs typeface="Open Sans"/>
                <a:sym typeface="Open Sans"/>
              </a:rPr>
              <a:t>Broad Areas: Image Processing(Vision), ROS</a:t>
            </a:r>
            <a:endParaRPr i="1" sz="17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19"/>
          <p:cNvSpPr/>
          <p:nvPr/>
        </p:nvSpPr>
        <p:spPr>
          <a:xfrm rot="10800000">
            <a:off x="3373375" y="1633350"/>
            <a:ext cx="1961400" cy="23319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5795000" y="2139250"/>
            <a:ext cx="2905800" cy="18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i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Blob Detection Using OpenCV                                  </a:t>
            </a:r>
            <a:endParaRPr i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i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RGB to HSV</a:t>
            </a:r>
            <a:endParaRPr i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i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Geometry to calculate Distances</a:t>
            </a:r>
            <a:endParaRPr i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662825" y="572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Through Tunnel</a:t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741950" y="1248425"/>
            <a:ext cx="5823000" cy="37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States of Level Crossing-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Searching Tunnel Sign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Go into tunnel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Navigation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Go out from Tunnel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700"/>
              <a:t>Broad Areas: Vision, ROS</a:t>
            </a:r>
            <a:endParaRPr i="1" sz="1700"/>
          </a:p>
        </p:txBody>
      </p:sp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0"/>
          <p:cNvSpPr/>
          <p:nvPr/>
        </p:nvSpPr>
        <p:spPr>
          <a:xfrm rot="10800000">
            <a:off x="3468350" y="1874225"/>
            <a:ext cx="1961400" cy="17859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6986450" y="1769725"/>
            <a:ext cx="1859700" cy="1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 txBox="1"/>
          <p:nvPr/>
        </p:nvSpPr>
        <p:spPr>
          <a:xfrm>
            <a:off x="6105725" y="2037425"/>
            <a:ext cx="2245800" cy="16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Sign identification by SIFT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LaserScan to obtain cost map of surroundings</a:t>
            </a:r>
            <a:endParaRPr i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Obtaining the shortest optimal path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809750" y="2304150"/>
            <a:ext cx="1982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64" name="Google Shape;164;p21"/>
          <p:cNvSpPr txBox="1"/>
          <p:nvPr>
            <p:ph idx="12" type="sldNum"/>
          </p:nvPr>
        </p:nvSpPr>
        <p:spPr>
          <a:xfrm>
            <a:off x="8418150" y="4608250"/>
            <a:ext cx="6669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